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34"/>
  </p:notesMasterIdLst>
  <p:sldIdLst>
    <p:sldId id="256" r:id="rId2"/>
    <p:sldId id="395" r:id="rId3"/>
    <p:sldId id="363" r:id="rId4"/>
    <p:sldId id="362" r:id="rId5"/>
    <p:sldId id="348" r:id="rId6"/>
    <p:sldId id="358" r:id="rId7"/>
    <p:sldId id="353" r:id="rId8"/>
    <p:sldId id="354" r:id="rId9"/>
    <p:sldId id="361" r:id="rId10"/>
    <p:sldId id="355" r:id="rId11"/>
    <p:sldId id="364" r:id="rId12"/>
    <p:sldId id="356" r:id="rId13"/>
    <p:sldId id="357" r:id="rId14"/>
    <p:sldId id="366" r:id="rId15"/>
    <p:sldId id="369" r:id="rId16"/>
    <p:sldId id="374" r:id="rId17"/>
    <p:sldId id="378" r:id="rId18"/>
    <p:sldId id="379" r:id="rId19"/>
    <p:sldId id="381" r:id="rId20"/>
    <p:sldId id="382" r:id="rId21"/>
    <p:sldId id="383" r:id="rId22"/>
    <p:sldId id="384" r:id="rId23"/>
    <p:sldId id="385" r:id="rId24"/>
    <p:sldId id="386" r:id="rId25"/>
    <p:sldId id="387" r:id="rId26"/>
    <p:sldId id="389" r:id="rId27"/>
    <p:sldId id="390" r:id="rId28"/>
    <p:sldId id="391" r:id="rId29"/>
    <p:sldId id="393" r:id="rId30"/>
    <p:sldId id="394" r:id="rId31"/>
    <p:sldId id="360" r:id="rId32"/>
    <p:sldId id="347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B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9942" autoAdjust="0"/>
  </p:normalViewPr>
  <p:slideViewPr>
    <p:cSldViewPr snapToGrid="0">
      <p:cViewPr varScale="1">
        <p:scale>
          <a:sx n="55" d="100"/>
          <a:sy n="55" d="100"/>
        </p:scale>
        <p:origin x="2424" y="72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843A8D-024F-4915-83BC-9179142FB29D}" type="datetimeFigureOut">
              <a:rPr lang="en-US" smtClean="0"/>
              <a:t>5/21/2015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43EA3D-F7D3-4FAE-AEA7-4C5EC31D64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445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Name. Some early insights through an </a:t>
            </a:r>
            <a:r>
              <a:rPr lang="en-US" baseline="0" smtClean="0"/>
              <a:t>experience called </a:t>
            </a:r>
            <a:r>
              <a:rPr lang="en-US" baseline="0" dirty="0" smtClean="0"/>
              <a:t>Commit Bubbles, that will make version control a more friendly experience for developers.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3EA3D-F7D3-4FAE-AEA7-4C5EC31D645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52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Developers are basically perfect,</a:t>
            </a:r>
            <a:r>
              <a:rPr lang="en-US" baseline="0" dirty="0" smtClean="0"/>
              <a:t> and only make mistakes rarely.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3EA3D-F7D3-4FAE-AEA7-4C5EC31D645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38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Allow developers to work as-needed, but create histories</a:t>
            </a:r>
            <a:r>
              <a:rPr lang="en-US" baseline="0" dirty="0" smtClean="0"/>
              <a:t> that are systematic.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3EA3D-F7D3-4FAE-AEA7-4C5EC31D645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226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I’d like to do now is</a:t>
            </a:r>
            <a:r>
              <a:rPr lang="en-US" baseline="0" dirty="0" smtClean="0"/>
              <a:t> take</a:t>
            </a:r>
            <a:r>
              <a:rPr lang="en-US" dirty="0" smtClean="0"/>
              <a:t> this</a:t>
            </a:r>
            <a:r>
              <a:rPr lang="en-US" baseline="0" dirty="0" smtClean="0"/>
              <a:t> vision and conceptualize it through a set of a mockups. </a:t>
            </a:r>
          </a:p>
          <a:p>
            <a:r>
              <a:rPr lang="en-US" baseline="0" dirty="0" smtClean="0"/>
              <a:t>So this isn’t a real implementation, but hopefully with the mockups and some imagination get an intuition about the developer interactions within this system.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3EA3D-F7D3-4FAE-AEA7-4C5EC31D645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793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us, Version control appears</a:t>
            </a:r>
            <a:r>
              <a:rPr lang="en-US" baseline="0" dirty="0" smtClean="0"/>
              <a:t> to be an inherently fragment-oriented activity,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which we </a:t>
            </a:r>
            <a:r>
              <a:rPr lang="en-US" dirty="0" smtClean="0"/>
              <a:t>typically reason</a:t>
            </a:r>
            <a:r>
              <a:rPr lang="en-US" baseline="0" dirty="0" smtClean="0"/>
              <a:t> about small chunks of code at a time. For example, comparing diffs requires that we look at fragments of code. Recording a commit is a fragment oriented activity.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Looking at the literature… we found approaches such as code bubbles and debugger that bake in support for fragment-oriented thinking, and might be good for reducing disorientation and minimizing context switching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3EA3D-F7D3-4FAE-AEA7-4C5EC31D645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861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Like the previous tools, our approach takes the code bubbles metaphor extends it to version control.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Story time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imagine that I’m a software developer</a:t>
            </a:r>
          </a:p>
          <a:p>
            <a:r>
              <a:rPr lang="en-US" baseline="0" dirty="0" smtClean="0"/>
              <a:t>And I need to make a modification to Eclipse, because of an issue with paths.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Through the Context…. Latest version …. 4.0 …. Preview pane</a:t>
            </a:r>
          </a:p>
          <a:p>
            <a:r>
              <a:rPr lang="en-US" baseline="0" dirty="0" smtClean="0"/>
              <a:t>Code bubbles… load a method …. </a:t>
            </a:r>
          </a:p>
          <a:p>
            <a:r>
              <a:rPr lang="en-US" baseline="0" dirty="0" smtClean="0"/>
              <a:t>In this extension, Not just code… bubbles can be branches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3EA3D-F7D3-4FAE-AEA7-4C5EC31D645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7411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Distracted Bunch of code that’s really</a:t>
            </a:r>
            <a:r>
              <a:rPr lang="en-US" baseline="0" dirty="0" smtClean="0"/>
              <a:t> long and I really want to make it own method </a:t>
            </a:r>
            <a:r>
              <a:rPr lang="en-US" dirty="0" smtClean="0"/>
              <a:t>One of the problems with commit messages was that they were incomplete and failed to capture the change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Important: </a:t>
            </a:r>
            <a:r>
              <a:rPr lang="en-US" dirty="0" err="1" smtClean="0"/>
              <a:t>Automatcally</a:t>
            </a:r>
            <a:r>
              <a:rPr lang="en-US" dirty="0" smtClean="0"/>
              <a:t> captured. By</a:t>
            </a:r>
            <a:r>
              <a:rPr lang="en-US" baseline="0" dirty="0" smtClean="0"/>
              <a:t> blending commit activities with coding activities, version control can rather than infer, directly leverage the rich information from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3EA3D-F7D3-4FAE-AEA7-4C5EC31D645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9531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… but we’re not</a:t>
            </a:r>
            <a:r>
              <a:rPr lang="en-US" baseline="0" dirty="0" smtClean="0"/>
              <a:t> losing information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3EA3D-F7D3-4FAE-AEA7-4C5EC31D645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645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Too</a:t>
            </a:r>
            <a:r>
              <a:rPr lang="en-US" baseline="0" dirty="0" smtClean="0"/>
              <a:t> fine-grained… if I had thought systematically.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in  </a:t>
            </a:r>
            <a:r>
              <a:rPr lang="en-US" baseline="0" dirty="0" err="1" smtClean="0"/>
              <a:t>asystem</a:t>
            </a:r>
            <a:r>
              <a:rPr lang="en-US" baseline="0" dirty="0" smtClean="0"/>
              <a:t> that supports history as routine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3EA3D-F7D3-4FAE-AEA7-4C5EC31D645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0384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commit</a:t>
            </a:r>
            <a:r>
              <a:rPr lang="en-US" baseline="0" dirty="0" smtClean="0"/>
              <a:t> –amend, interactive rebase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3EA3D-F7D3-4FAE-AEA7-4C5EC31D645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348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we want to squash these commits</a:t>
            </a:r>
            <a:r>
              <a:rPr lang="en-US" baseline="0" dirty="0" smtClean="0"/>
              <a:t> together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3EA3D-F7D3-4FAE-AEA7-4C5EC31D645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730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Version</a:t>
            </a:r>
            <a:r>
              <a:rPr lang="en-US" baseline="0" dirty="0" smtClean="0"/>
              <a:t> control systems, such as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, are of course important because the store your source code, but they are also important in that they play a central role in many development activities, such as a code reviews, preparing releases, or patching software.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3EA3D-F7D3-4FAE-AEA7-4C5EC31D64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843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There’s an undo. Error</a:t>
            </a:r>
            <a:r>
              <a:rPr lang="en-US" baseline="0" dirty="0" smtClean="0"/>
              <a:t> is routine. </a:t>
            </a:r>
            <a:r>
              <a:rPr lang="en-US" baseline="0" dirty="0" err="1" smtClean="0"/>
              <a:t>Reflog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Reflog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3EA3D-F7D3-4FAE-AEA7-4C5EC31D645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4603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3EA3D-F7D3-4FAE-AEA7-4C5EC31D645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764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Turns out this bug is also in a past version…</a:t>
            </a:r>
          </a:p>
          <a:p>
            <a:r>
              <a:rPr lang="en-US" dirty="0" smtClean="0"/>
              <a:t>Another typically </a:t>
            </a:r>
            <a:r>
              <a:rPr lang="en-US" dirty="0" err="1" smtClean="0"/>
              <a:t>obxonious</a:t>
            </a:r>
            <a:r>
              <a:rPr lang="en-US" baseline="0" dirty="0" smtClean="0"/>
              <a:t> operation…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3EA3D-F7D3-4FAE-AEA7-4C5EC31D645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523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3EA3D-F7D3-4FAE-AEA7-4C5EC31D645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8785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Works</a:t>
            </a:r>
            <a:r>
              <a:rPr lang="en-US" baseline="0" dirty="0" smtClean="0"/>
              <a:t> despite the fact that in the 4.0 branch, this code was added after the refactoring, but in the 3.9.1 branch still; </a:t>
            </a:r>
            <a:r>
              <a:rPr lang="en-US" dirty="0" smtClean="0"/>
              <a:t>Refactoring:</a:t>
            </a:r>
            <a:r>
              <a:rPr lang="en-US" baseline="0" dirty="0" smtClean="0"/>
              <a:t> when tools have this sort of context, they’re able to make more intelligent operations than what can be gleaned alone from text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3EA3D-F7D3-4FAE-AEA7-4C5EC31D645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1060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Opportunities for other tools. We can see the impact of that fix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3EA3D-F7D3-4FAE-AEA7-4C5EC31D645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641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Somewhat contrived for time purposes</a:t>
            </a:r>
          </a:p>
          <a:p>
            <a:r>
              <a:rPr lang="en-US" dirty="0" smtClean="0"/>
              <a:t>Benefits</a:t>
            </a:r>
            <a:r>
              <a:rPr lang="en-US" baseline="0" dirty="0" smtClean="0"/>
              <a:t> allow us to take as-needed version control histories and turn them into systematic histories…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3EA3D-F7D3-4FAE-AEA7-4C5EC31D645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8281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Hand-wave, but a starting point might just be to use automatic tool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3EA3D-F7D3-4FAE-AEA7-4C5EC31D645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7982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Better Aligns with their own preferences and workflows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3EA3D-F7D3-4FAE-AEA7-4C5EC31D645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189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r>
              <a:rPr lang="en-US" baseline="0" dirty="0" smtClean="0"/>
              <a:t>In this talk, there are just a few concepts you need to know</a:t>
            </a:r>
          </a:p>
          <a:p>
            <a:r>
              <a:rPr lang="en-US" baseline="0" dirty="0" smtClean="0"/>
              <a:t>Commit – yellow and purple </a:t>
            </a:r>
          </a:p>
          <a:p>
            <a:r>
              <a:rPr lang="en-US" baseline="0" dirty="0" smtClean="0"/>
              <a:t>Commit history – property that we exploit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3EA3D-F7D3-4FAE-AEA7-4C5EC31D64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730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Because of the</a:t>
            </a:r>
            <a:r>
              <a:rPr lang="en-US" baseline="0" dirty="0" smtClean="0"/>
              <a:t> central role that they play in external activities… researchers and software engineers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Hn</a:t>
            </a:r>
            <a:r>
              <a:rPr lang="en-US" baseline="0" dirty="0" smtClean="0"/>
              <a:t> find many quotes </a:t>
            </a:r>
            <a:r>
              <a:rPr lang="en-US" baseline="0" dirty="0" err="1" smtClean="0"/>
              <a:t>respresentative</a:t>
            </a:r>
            <a:r>
              <a:rPr lang="en-US" baseline="0" dirty="0" smtClean="0"/>
              <a:t>. ICSE yesterday saw some quotes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3EA3D-F7D3-4FAE-AEA7-4C5EC31D645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06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reality is that these best practices are easier</a:t>
            </a:r>
            <a:r>
              <a:rPr lang="en-US" baseline="0" dirty="0" smtClean="0"/>
              <a:t> said than done, despite our good intentions. </a:t>
            </a:r>
            <a:r>
              <a:rPr lang="en-US" dirty="0" err="1" smtClean="0"/>
              <a:t>Xkcd</a:t>
            </a:r>
            <a:r>
              <a:rPr lang="en-US" dirty="0" smtClean="0"/>
              <a:t> accurately depicts, commit</a:t>
            </a:r>
            <a:r>
              <a:rPr lang="en-US" baseline="0" dirty="0" smtClean="0"/>
              <a:t> messages are cognitively demanding.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3EA3D-F7D3-4FAE-AEA7-4C5EC31D64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125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Myriad Pro" panose="020B0503030403020204" pitchFamily="34" charset="0"/>
              </a:rPr>
              <a:t>Fail to capture the full description of the change.</a:t>
            </a:r>
          </a:p>
          <a:p>
            <a:r>
              <a:rPr lang="en-US" dirty="0" smtClean="0"/>
              <a:t>These tangled</a:t>
            </a:r>
            <a:r>
              <a:rPr lang="en-US" baseline="0" dirty="0" smtClean="0"/>
              <a:t> commits, or commits with multiple purposes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3EA3D-F7D3-4FAE-AEA7-4C5EC31D645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7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Conflicting expectations today between</a:t>
            </a:r>
            <a:r>
              <a:rPr lang="en-US" baseline="0" dirty="0" smtClean="0"/>
              <a:t> how tools expect developers to work, and how developers actually work…. And we see this conflict materialize in the domain of version control</a:t>
            </a:r>
          </a:p>
          <a:p>
            <a:endParaRPr lang="en-US" baseline="0" dirty="0" smtClean="0"/>
          </a:p>
          <a:p>
            <a:r>
              <a:rPr lang="en-US" baseline="0" dirty="0" smtClean="0"/>
              <a:t>Specifically… work systematically, but as-needed.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3EA3D-F7D3-4FAE-AEA7-4C5EC31D645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920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3EA3D-F7D3-4FAE-AEA7-4C5EC31D645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574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understand this misalign, we talk about some</a:t>
            </a:r>
            <a:r>
              <a:rPr lang="en-US" baseline="0" dirty="0" smtClean="0"/>
              <a:t> insights</a:t>
            </a:r>
            <a:r>
              <a:rPr lang="en-US" dirty="0" smtClean="0"/>
              <a:t>, informal study which</a:t>
            </a:r>
            <a:r>
              <a:rPr lang="en-US" baseline="0" dirty="0" smtClean="0"/>
              <a:t> can be found in the paper.</a:t>
            </a:r>
            <a:endParaRPr lang="en-US" dirty="0" smtClean="0"/>
          </a:p>
          <a:p>
            <a:r>
              <a:rPr lang="en-US" dirty="0" smtClean="0"/>
              <a:t>But essentially, We identified</a:t>
            </a:r>
            <a:r>
              <a:rPr lang="en-US" baseline="0" dirty="0" smtClean="0"/>
              <a:t> two problems </a:t>
            </a:r>
            <a:r>
              <a:rPr lang="en-US" dirty="0" smtClean="0"/>
              <a:t>that make it difficult for developers to work in this as-needed way and yet generate systematic histories… version control systems can’t take advantage of interactions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3EA3D-F7D3-4FAE-AEA7-4C5EC31D645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85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C1BF4-778D-4989-A9F4-B4C34F9131F0}" type="datetimeFigureOut">
              <a:rPr lang="en-US" smtClean="0"/>
              <a:t>5/21/2015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7B50A-F1F2-45BC-8C57-A866E5A2E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705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C1BF4-778D-4989-A9F4-B4C34F9131F0}" type="datetimeFigureOut">
              <a:rPr lang="en-US" smtClean="0"/>
              <a:t>5/21/2015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7B50A-F1F2-45BC-8C57-A866E5A2E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807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C1BF4-778D-4989-A9F4-B4C34F9131F0}" type="datetimeFigureOut">
              <a:rPr lang="en-US" smtClean="0"/>
              <a:t>5/21/2015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7B50A-F1F2-45BC-8C57-A866E5A2E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08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C1BF4-778D-4989-A9F4-B4C34F9131F0}" type="datetimeFigureOut">
              <a:rPr lang="en-US" smtClean="0"/>
              <a:t>5/21/2015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7B50A-F1F2-45BC-8C57-A866E5A2EE42}" type="slidenum">
              <a:rPr lang="en-US" smtClean="0"/>
              <a:pPr/>
              <a:t>‹#›</a:t>
            </a:fld>
            <a:r>
              <a:rPr lang="en-US" smtClean="0"/>
              <a:t> of 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071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C1BF4-778D-4989-A9F4-B4C34F9131F0}" type="datetimeFigureOut">
              <a:rPr lang="en-US" smtClean="0"/>
              <a:t>5/21/2015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7B50A-F1F2-45BC-8C57-A866E5A2E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395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C1BF4-778D-4989-A9F4-B4C34F9131F0}" type="datetimeFigureOut">
              <a:rPr lang="en-US" smtClean="0"/>
              <a:t>5/21/2015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7B50A-F1F2-45BC-8C57-A866E5A2E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417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C1BF4-778D-4989-A9F4-B4C34F9131F0}" type="datetimeFigureOut">
              <a:rPr lang="en-US" smtClean="0"/>
              <a:t>5/21/2015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7B50A-F1F2-45BC-8C57-A866E5A2E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540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C1BF4-778D-4989-A9F4-B4C34F9131F0}" type="datetimeFigureOut">
              <a:rPr lang="en-US" smtClean="0"/>
              <a:t>5/21/2015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7B50A-F1F2-45BC-8C57-A866E5A2E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141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C1BF4-778D-4989-A9F4-B4C34F9131F0}" type="datetimeFigureOut">
              <a:rPr lang="en-US" smtClean="0"/>
              <a:t>5/21/2015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7B50A-F1F2-45BC-8C57-A866E5A2E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812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C1BF4-778D-4989-A9F4-B4C34F9131F0}" type="datetimeFigureOut">
              <a:rPr lang="en-US" smtClean="0"/>
              <a:t>5/21/2015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7B50A-F1F2-45BC-8C57-A866E5A2E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90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C1BF4-778D-4989-A9F4-B4C34F9131F0}" type="datetimeFigureOut">
              <a:rPr lang="en-US" smtClean="0"/>
              <a:t>5/21/2015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7B50A-F1F2-45BC-8C57-A866E5A2E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597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6C1BF4-778D-4989-A9F4-B4C34F9131F0}" type="datetimeFigureOut">
              <a:rPr lang="en-US" smtClean="0"/>
              <a:t>5/21/2015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7B50A-F1F2-45BC-8C57-A866E5A2EE4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1632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yriad Pro" panose="020B0503030403020204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6792686"/>
            <a:ext cx="9144000" cy="6531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504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2387019"/>
          </a:xfrm>
        </p:spPr>
        <p:txBody>
          <a:bodyPr>
            <a:normAutofit/>
          </a:bodyPr>
          <a:lstStyle/>
          <a:p>
            <a:pPr algn="l"/>
            <a:r>
              <a:rPr lang="en-US" sz="7200" cap="small" dirty="0" smtClean="0">
                <a:latin typeface="Myriad Pro" panose="020B0503030403020204" pitchFamily="34" charset="0"/>
              </a:rPr>
              <a:t>Commit Bubbles</a:t>
            </a:r>
            <a:endParaRPr lang="en-US" sz="7200" dirty="0">
              <a:latin typeface="Myriad Pro" panose="020B0503030403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2545" y="3145970"/>
            <a:ext cx="6554215" cy="1426029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latin typeface="Myriad Pro" panose="020B0503030403020204" pitchFamily="34" charset="0"/>
              </a:rPr>
              <a:t>Titus Barik</a:t>
            </a:r>
            <a:r>
              <a:rPr lang="en-US" dirty="0">
                <a:latin typeface="Myriad Pro" panose="020B0503030403020204" pitchFamily="34" charset="0"/>
              </a:rPr>
              <a:t/>
            </a:r>
            <a:br>
              <a:rPr lang="en-US" dirty="0">
                <a:latin typeface="Myriad Pro" panose="020B0503030403020204" pitchFamily="34" charset="0"/>
              </a:rPr>
            </a:br>
            <a:r>
              <a:rPr lang="en-US" dirty="0" smtClean="0">
                <a:latin typeface="Myriad Pro" panose="020B0503030403020204" pitchFamily="34" charset="0"/>
              </a:rPr>
              <a:t>Kevin Lubick</a:t>
            </a:r>
            <a:br>
              <a:rPr lang="en-US" dirty="0" smtClean="0">
                <a:latin typeface="Myriad Pro" panose="020B0503030403020204" pitchFamily="34" charset="0"/>
              </a:rPr>
            </a:br>
            <a:r>
              <a:rPr lang="en-US" dirty="0" smtClean="0">
                <a:latin typeface="Myriad Pro" panose="020B0503030403020204" pitchFamily="34" charset="0"/>
              </a:rPr>
              <a:t>Emerson Murphy-Hill</a:t>
            </a:r>
          </a:p>
        </p:txBody>
      </p:sp>
      <p:pic>
        <p:nvPicPr>
          <p:cNvPr id="6" name="Picture 4" descr="http://upload.wikimedia.org/wikipedia/commons/thumb/0/00/ABB_logo.svg/230px-ABB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18" y="5548652"/>
            <a:ext cx="1188483" cy="48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csc.ncsu.edu/news/images/NCSUbrick_CS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35" y="5494582"/>
            <a:ext cx="2636336" cy="62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nsf.gov/images/logos/nsf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048" y="5357360"/>
            <a:ext cx="857976" cy="86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6311890" y="743760"/>
            <a:ext cx="2318064" cy="80752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@barik</a:t>
            </a:r>
            <a:endParaRPr lang="en-US" sz="3600" dirty="0"/>
          </a:p>
        </p:txBody>
      </p:sp>
      <p:pic>
        <p:nvPicPr>
          <p:cNvPr id="10" name="Picture 2" descr="https://g.twimg.com/Twitter_logo_blu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758" y="426484"/>
            <a:ext cx="726532" cy="66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58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Myriad Pro" panose="020B0503030403020204" pitchFamily="34" charset="0"/>
                <a:cs typeface="Myanmar Text" panose="020B0502040204020203" pitchFamily="34" charset="0"/>
              </a:rPr>
              <a:t>Second Problem</a:t>
            </a:r>
            <a:r>
              <a:rPr lang="en-US" sz="3200" dirty="0" smtClean="0">
                <a:latin typeface="Myriad Pro" panose="020B0503030403020204" pitchFamily="34" charset="0"/>
                <a:cs typeface="Myanmar Text" panose="020B0502040204020203" pitchFamily="34" charset="0"/>
              </a:rPr>
              <a:t>: Revision is Exceptional</a:t>
            </a:r>
            <a:endParaRPr lang="en-US" sz="3200" dirty="0">
              <a:latin typeface="Myriad Pro" panose="020B0503030403020204" pitchFamily="34" charset="0"/>
              <a:cs typeface="Myanmar Text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1800"/>
              </a:spcBef>
              <a:buNone/>
            </a:pPr>
            <a:r>
              <a:rPr lang="en-US" dirty="0" smtClean="0"/>
              <a:t>History revision takes the perspective that developers are ordinarily able to create successful systematic histories.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8650" y="3588431"/>
            <a:ext cx="7612239" cy="13849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Myriad Pro" panose="020B0503030403020204" pitchFamily="34" charset="0"/>
              </a:rPr>
              <a:t>“Exceptions are normal in work processes. It has been found that much of the office work is handling exception situations.” (Ackerman, 2000)</a:t>
            </a:r>
            <a:endParaRPr lang="en-US" sz="28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45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yriad Pro" panose="020B0503030403020204" pitchFamily="34" charset="0"/>
              </a:rPr>
              <a:t>Our Vision</a:t>
            </a:r>
            <a:endParaRPr lang="en-US" dirty="0">
              <a:latin typeface="Myriad Pro" panose="020B0503030403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2400"/>
              </a:spcBef>
              <a:buNone/>
            </a:pPr>
            <a:r>
              <a:rPr lang="en-US" dirty="0" smtClean="0">
                <a:latin typeface="Myriad Pro" panose="020B0503030403020204" pitchFamily="34" charset="0"/>
              </a:rPr>
              <a:t>Allow developers to work as-needed, but create histories that are systematic.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dirty="0" smtClean="0">
                <a:latin typeface="Myriad Pro" panose="020B0503030403020204" pitchFamily="34" charset="0"/>
              </a:rPr>
              <a:t>First Problem: Context Switching</a:t>
            </a:r>
          </a:p>
          <a:p>
            <a:pPr marL="457200" lvl="1" indent="0">
              <a:spcBef>
                <a:spcPts val="2400"/>
              </a:spcBef>
              <a:buNone/>
            </a:pPr>
            <a:r>
              <a:rPr lang="en-US" b="1" dirty="0" smtClean="0">
                <a:latin typeface="Myriad Pro" panose="020B0503030403020204" pitchFamily="34" charset="0"/>
              </a:rPr>
              <a:t>Approach:</a:t>
            </a:r>
            <a:r>
              <a:rPr lang="en-US" dirty="0" smtClean="0">
                <a:latin typeface="Myriad Pro" panose="020B0503030403020204" pitchFamily="34" charset="0"/>
              </a:rPr>
              <a:t> Blend coding and commit activities to minimize context switching.</a:t>
            </a:r>
            <a:endParaRPr lang="en-US" dirty="0">
              <a:latin typeface="Myriad Pro" panose="020B0503030403020204" pitchFamily="34" charset="0"/>
            </a:endParaRPr>
          </a:p>
          <a:p>
            <a:pPr marL="0" indent="0">
              <a:spcBef>
                <a:spcPts val="2400"/>
              </a:spcBef>
              <a:buNone/>
            </a:pPr>
            <a:r>
              <a:rPr lang="en-US" dirty="0" smtClean="0">
                <a:latin typeface="Myriad Pro" panose="020B0503030403020204" pitchFamily="34" charset="0"/>
              </a:rPr>
              <a:t>Second Problem: Revision is Exceptional</a:t>
            </a:r>
          </a:p>
          <a:p>
            <a:pPr marL="457200" lvl="1" indent="0">
              <a:spcBef>
                <a:spcPts val="2400"/>
              </a:spcBef>
              <a:buNone/>
            </a:pPr>
            <a:r>
              <a:rPr lang="en-US" b="1" dirty="0" smtClean="0">
                <a:latin typeface="Myriad Pro" panose="020B0503030403020204" pitchFamily="34" charset="0"/>
              </a:rPr>
              <a:t>Approach:</a:t>
            </a:r>
            <a:r>
              <a:rPr lang="en-US" dirty="0" smtClean="0">
                <a:latin typeface="Myriad Pro" panose="020B0503030403020204" pitchFamily="34" charset="0"/>
              </a:rPr>
              <a:t> Treat history revision as routine, rather than exceptional.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66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34773" y="1072582"/>
            <a:ext cx="7886700" cy="1862819"/>
          </a:xfrm>
        </p:spPr>
        <p:txBody>
          <a:bodyPr/>
          <a:lstStyle/>
          <a:p>
            <a:r>
              <a:rPr lang="en-US" dirty="0" smtClean="0">
                <a:latin typeface="Myriad Pro" panose="020B0503030403020204" pitchFamily="34" charset="0"/>
              </a:rPr>
              <a:t>Let’s Talk About Commit Bubbles</a:t>
            </a:r>
            <a:endParaRPr lang="en-US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030" name="Picture 6" descr="http://2.bp.blogspot.com/-Q69eNj4csgE/UPBCg23o5TI/AAAAAAAAAio/tclhpsEyvos/s1600/bubbl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35995"/>
          <a:stretch/>
        </p:blipFill>
        <p:spPr bwMode="auto">
          <a:xfrm>
            <a:off x="0" y="3249726"/>
            <a:ext cx="9144000" cy="438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91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Myriad Pro" panose="020B0503030403020204" pitchFamily="34" charset="0"/>
              </a:rPr>
              <a:t>Fragment-oriented IDEs</a:t>
            </a:r>
            <a:endParaRPr lang="en-US" sz="3200" dirty="0">
              <a:latin typeface="Myriad Pro" panose="020B0503030403020204" pitchFamily="34" charset="0"/>
            </a:endParaRPr>
          </a:p>
        </p:txBody>
      </p:sp>
      <p:pic>
        <p:nvPicPr>
          <p:cNvPr id="4098" name="Picture 2" descr="http://cs.brown.edu/~spr/codebubbles/bubbles03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711625"/>
            <a:ext cx="5282116" cy="297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agafonovslava.com/file.axd?file=2011%2f6%2fDebuggerCanvas+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036" y="2821145"/>
            <a:ext cx="4869632" cy="293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271852" y="2153512"/>
            <a:ext cx="3409010" cy="40011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Myriad Pro" panose="020B0503030403020204" pitchFamily="34" charset="0"/>
              </a:rPr>
              <a:t>Code Bubbles (Bragdon, 2010)</a:t>
            </a:r>
            <a:endParaRPr lang="en-US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87519" y="3119181"/>
            <a:ext cx="3662413" cy="40011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Myriad Pro" panose="020B0503030403020204" pitchFamily="34" charset="0"/>
              </a:rPr>
              <a:t>Debugger Canvas (DeLine, 2012)</a:t>
            </a:r>
            <a:endParaRPr lang="en-US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2" name="AutoShape 2" descr="Displaying patchworks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29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690689"/>
            <a:ext cx="7886701" cy="3782607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yriad Pro" panose="020B0503030403020204" pitchFamily="34" charset="0"/>
              </a:rPr>
              <a:t>Commit Bubbles User Story</a:t>
            </a:r>
            <a:endParaRPr lang="en-US" dirty="0">
              <a:latin typeface="Myriad Pro" panose="020B0503030403020204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52450" y="2453371"/>
            <a:ext cx="2898321" cy="2934201"/>
          </a:xfrm>
          <a:prstGeom prst="roundRect">
            <a:avLst/>
          </a:prstGeom>
          <a:solidFill>
            <a:srgbClr val="FFFF00">
              <a:alpha val="10000"/>
            </a:srgb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3741964" y="2329882"/>
            <a:ext cx="2081893" cy="1175317"/>
          </a:xfrm>
          <a:prstGeom prst="roundRect">
            <a:avLst/>
          </a:prstGeom>
          <a:solidFill>
            <a:srgbClr val="FFFF00">
              <a:alpha val="10000"/>
            </a:srgb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1924050" y="1690689"/>
            <a:ext cx="1047749" cy="804863"/>
          </a:xfrm>
          <a:prstGeom prst="roundRect">
            <a:avLst/>
          </a:prstGeom>
          <a:solidFill>
            <a:srgbClr val="FFFF00">
              <a:alpha val="10000"/>
            </a:srgb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603208" y="1407947"/>
            <a:ext cx="565484" cy="565484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Myriad Pro" panose="020B0503030403020204" pitchFamily="34" charset="0"/>
              </a:rPr>
              <a:t>1</a:t>
            </a:r>
            <a:endParaRPr lang="en-US" sz="3600" dirty="0">
              <a:latin typeface="Myriad Pro" panose="020B050303040302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64695" y="2318102"/>
            <a:ext cx="565484" cy="565484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Myriad Pro" panose="020B0503030403020204" pitchFamily="34" charset="0"/>
              </a:rPr>
              <a:t>2</a:t>
            </a:r>
          </a:p>
        </p:txBody>
      </p:sp>
      <p:sp>
        <p:nvSpPr>
          <p:cNvPr id="11" name="Oval 10"/>
          <p:cNvSpPr/>
          <p:nvPr/>
        </p:nvSpPr>
        <p:spPr>
          <a:xfrm>
            <a:off x="3488871" y="2109253"/>
            <a:ext cx="565484" cy="565484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Myriad Pro" panose="020B0503030403020204" pitchFamily="34" charset="0"/>
              </a:rPr>
              <a:t>3</a:t>
            </a:r>
            <a:endParaRPr lang="en-US" sz="36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38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7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52" y="1627384"/>
            <a:ext cx="7798913" cy="374050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yriad Pro" panose="020B0503030403020204" pitchFamily="34" charset="0"/>
              </a:rPr>
              <a:t>Extract Method Selection</a:t>
            </a:r>
            <a:endParaRPr lang="en-US" dirty="0">
              <a:latin typeface="Myriad Pro" panose="020B0503030403020204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4879232" y="1575994"/>
            <a:ext cx="4154527" cy="4067477"/>
            <a:chOff x="4879232" y="1575994"/>
            <a:chExt cx="4154527" cy="4067477"/>
          </a:xfrm>
        </p:grpSpPr>
        <p:grpSp>
          <p:nvGrpSpPr>
            <p:cNvPr id="19" name="Group 18"/>
            <p:cNvGrpSpPr/>
            <p:nvPr/>
          </p:nvGrpSpPr>
          <p:grpSpPr>
            <a:xfrm>
              <a:off x="4985099" y="1722697"/>
              <a:ext cx="4048660" cy="3920774"/>
              <a:chOff x="4877086" y="1823768"/>
              <a:chExt cx="4048660" cy="3920774"/>
            </a:xfrm>
          </p:grpSpPr>
          <p:sp>
            <p:nvSpPr>
              <p:cNvPr id="10" name="Rounded Rectangle 9"/>
              <p:cNvSpPr/>
              <p:nvPr/>
            </p:nvSpPr>
            <p:spPr>
              <a:xfrm>
                <a:off x="4877086" y="1823768"/>
                <a:ext cx="4048660" cy="3920774"/>
              </a:xfrm>
              <a:prstGeom prst="roundRect">
                <a:avLst/>
              </a:prstGeom>
              <a:solidFill>
                <a:schemeClr val="bg1">
                  <a:alpha val="90000"/>
                </a:schemeClr>
              </a:solidFill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96696" y="2088102"/>
                <a:ext cx="3611667" cy="3492500"/>
              </a:xfrm>
              <a:prstGeom prst="rect">
                <a:avLst/>
              </a:prstGeom>
            </p:spPr>
          </p:pic>
        </p:grpSp>
        <p:sp>
          <p:nvSpPr>
            <p:cNvPr id="16" name="Oval 15"/>
            <p:cNvSpPr/>
            <p:nvPr/>
          </p:nvSpPr>
          <p:spPr>
            <a:xfrm>
              <a:off x="4879232" y="1575994"/>
              <a:ext cx="565484" cy="565484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Myriad Pro" panose="020B0503030403020204" pitchFamily="34" charset="0"/>
                </a:rPr>
                <a:t>2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24481" y="1690689"/>
            <a:ext cx="3975148" cy="4158289"/>
            <a:chOff x="924481" y="1690689"/>
            <a:chExt cx="3975148" cy="4158289"/>
          </a:xfrm>
        </p:grpSpPr>
        <p:sp>
          <p:nvSpPr>
            <p:cNvPr id="6" name="Rounded Rectangle 5"/>
            <p:cNvSpPr/>
            <p:nvPr/>
          </p:nvSpPr>
          <p:spPr>
            <a:xfrm>
              <a:off x="924481" y="1690689"/>
              <a:ext cx="3975148" cy="4158289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82061" y="2241994"/>
              <a:ext cx="3650641" cy="3196627"/>
            </a:xfrm>
            <a:prstGeom prst="rect">
              <a:avLst/>
            </a:prstGeom>
          </p:spPr>
        </p:pic>
      </p:grpSp>
      <p:sp>
        <p:nvSpPr>
          <p:cNvPr id="5" name="Oval 4"/>
          <p:cNvSpPr/>
          <p:nvPr/>
        </p:nvSpPr>
        <p:spPr>
          <a:xfrm>
            <a:off x="698252" y="1571977"/>
            <a:ext cx="565484" cy="565484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Myriad Pro" panose="020B0503030403020204" pitchFamily="34" charset="0"/>
              </a:rPr>
              <a:t>1</a:t>
            </a:r>
            <a:endParaRPr lang="en-US" sz="3600" dirty="0">
              <a:latin typeface="Myriad Pro" panose="020B0503030403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794874" y="3941245"/>
            <a:ext cx="4164177" cy="2345946"/>
            <a:chOff x="3794874" y="3941245"/>
            <a:chExt cx="4164177" cy="2345946"/>
          </a:xfrm>
        </p:grpSpPr>
        <p:grpSp>
          <p:nvGrpSpPr>
            <p:cNvPr id="13" name="Group 12"/>
            <p:cNvGrpSpPr/>
            <p:nvPr/>
          </p:nvGrpSpPr>
          <p:grpSpPr>
            <a:xfrm>
              <a:off x="4023864" y="4087596"/>
              <a:ext cx="3935187" cy="2199595"/>
              <a:chOff x="4076699" y="3188648"/>
              <a:chExt cx="3935187" cy="2199595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4076699" y="3188648"/>
                <a:ext cx="3935187" cy="2199595"/>
              </a:xfrm>
              <a:prstGeom prst="roundRect">
                <a:avLst/>
              </a:prstGeom>
              <a:solidFill>
                <a:schemeClr val="bg1">
                  <a:alpha val="90000"/>
                </a:schemeClr>
              </a:solidFill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45111" y="3498643"/>
                <a:ext cx="2998362" cy="1796638"/>
              </a:xfrm>
              <a:prstGeom prst="rect">
                <a:avLst/>
              </a:prstGeom>
            </p:spPr>
          </p:pic>
        </p:grpSp>
        <p:sp>
          <p:nvSpPr>
            <p:cNvPr id="17" name="Oval 16"/>
            <p:cNvSpPr/>
            <p:nvPr/>
          </p:nvSpPr>
          <p:spPr>
            <a:xfrm>
              <a:off x="3794874" y="3941245"/>
              <a:ext cx="565484" cy="565484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>
                  <a:latin typeface="Myriad Pro" panose="020B0503030403020204" pitchFamily="34" charset="0"/>
                </a:rPr>
                <a:t>3</a:t>
              </a:r>
              <a:endParaRPr lang="en-US" sz="3600" dirty="0">
                <a:latin typeface="Myriad Pro" panose="020B05030304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887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yriad Pro" panose="020B0503030403020204" pitchFamily="34" charset="0"/>
              </a:rPr>
              <a:t>A few more fix-ups…</a:t>
            </a:r>
            <a:endParaRPr lang="en-US" dirty="0">
              <a:latin typeface="Myriad Pro" panose="020B0503030403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690689"/>
            <a:ext cx="7886700" cy="378260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79763" y="2067553"/>
            <a:ext cx="3962399" cy="3028877"/>
            <a:chOff x="4136573" y="2805865"/>
            <a:chExt cx="3962399" cy="3028877"/>
          </a:xfrm>
        </p:grpSpPr>
        <p:sp>
          <p:nvSpPr>
            <p:cNvPr id="5" name="Rounded Rectangle 4"/>
            <p:cNvSpPr/>
            <p:nvPr/>
          </p:nvSpPr>
          <p:spPr>
            <a:xfrm>
              <a:off x="4136573" y="2805865"/>
              <a:ext cx="3962399" cy="3028877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6943" y="3016251"/>
              <a:ext cx="3463170" cy="2666091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3712290" y="3139523"/>
            <a:ext cx="4223396" cy="2989134"/>
            <a:chOff x="3712290" y="3139523"/>
            <a:chExt cx="4223396" cy="2989134"/>
          </a:xfrm>
        </p:grpSpPr>
        <p:sp>
          <p:nvSpPr>
            <p:cNvPr id="8" name="Rounded Rectangle 7"/>
            <p:cNvSpPr/>
            <p:nvPr/>
          </p:nvSpPr>
          <p:spPr>
            <a:xfrm>
              <a:off x="3712290" y="3139523"/>
              <a:ext cx="4223396" cy="2989134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97436" y="3309434"/>
              <a:ext cx="2853104" cy="2649311"/>
            </a:xfrm>
            <a:prstGeom prst="rect">
              <a:avLst/>
            </a:prstGeom>
          </p:spPr>
        </p:pic>
      </p:grpSp>
      <p:sp>
        <p:nvSpPr>
          <p:cNvPr id="10" name="Oval 9"/>
          <p:cNvSpPr/>
          <p:nvPr/>
        </p:nvSpPr>
        <p:spPr>
          <a:xfrm>
            <a:off x="671835" y="1995197"/>
            <a:ext cx="565484" cy="565484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Myriad Pro" panose="020B0503030403020204" pitchFamily="34" charset="0"/>
              </a:rPr>
              <a:t>1</a:t>
            </a:r>
            <a:endParaRPr lang="en-US" sz="3600" dirty="0">
              <a:latin typeface="Myriad Pro" panose="020B050303040302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831952" y="3016252"/>
            <a:ext cx="565484" cy="565484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Myriad Pro" panose="020B0503030403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7186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yriad Pro" panose="020B0503030403020204" pitchFamily="34" charset="0"/>
              </a:rPr>
              <a:t>Commits Too Fine-Grained?</a:t>
            </a:r>
            <a:endParaRPr lang="en-US" dirty="0">
              <a:latin typeface="Myriad Pro" panose="020B0503030403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1" y="1690689"/>
            <a:ext cx="7891326" cy="378482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291954" y="3016252"/>
            <a:ext cx="4223396" cy="2989134"/>
            <a:chOff x="4291954" y="3016252"/>
            <a:chExt cx="4223396" cy="2989134"/>
          </a:xfrm>
        </p:grpSpPr>
        <p:sp>
          <p:nvSpPr>
            <p:cNvPr id="5" name="Rounded Rectangle 4"/>
            <p:cNvSpPr/>
            <p:nvPr/>
          </p:nvSpPr>
          <p:spPr>
            <a:xfrm>
              <a:off x="4291954" y="3016252"/>
              <a:ext cx="4223396" cy="2989134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75595" y="3124791"/>
              <a:ext cx="2656114" cy="2772055"/>
            </a:xfrm>
            <a:prstGeom prst="rect">
              <a:avLst/>
            </a:prstGeom>
          </p:spPr>
        </p:pic>
      </p:grpSp>
      <p:sp>
        <p:nvSpPr>
          <p:cNvPr id="7" name="Oval 6"/>
          <p:cNvSpPr/>
          <p:nvPr/>
        </p:nvSpPr>
        <p:spPr>
          <a:xfrm>
            <a:off x="4118291" y="3016252"/>
            <a:ext cx="565484" cy="565484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Myriad Pro" panose="020B0503030403020204" pitchFamily="34" charset="0"/>
              </a:rPr>
              <a:t>1</a:t>
            </a:r>
            <a:endParaRPr lang="en-US" sz="36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9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yriad Pro" panose="020B0503030403020204" pitchFamily="34" charset="0"/>
              </a:rPr>
              <a:t>Replace Default Message…</a:t>
            </a:r>
            <a:endParaRPr lang="en-US" dirty="0">
              <a:latin typeface="Myriad Pro" panose="020B0503030403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1" y="1690689"/>
            <a:ext cx="7891326" cy="378482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936432" y="2522957"/>
            <a:ext cx="3635568" cy="3424563"/>
            <a:chOff x="936432" y="2522957"/>
            <a:chExt cx="3635568" cy="3424563"/>
          </a:xfrm>
        </p:grpSpPr>
        <p:sp>
          <p:nvSpPr>
            <p:cNvPr id="5" name="Rounded Rectangle 4"/>
            <p:cNvSpPr/>
            <p:nvPr/>
          </p:nvSpPr>
          <p:spPr>
            <a:xfrm>
              <a:off x="936432" y="2522957"/>
              <a:ext cx="3635568" cy="3424563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5812" y="2692739"/>
              <a:ext cx="2756807" cy="3084998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4879781" y="2522957"/>
            <a:ext cx="3434625" cy="3424563"/>
            <a:chOff x="4879781" y="2522957"/>
            <a:chExt cx="3434625" cy="3424563"/>
          </a:xfrm>
        </p:grpSpPr>
        <p:sp>
          <p:nvSpPr>
            <p:cNvPr id="7" name="Rounded Rectangle 6"/>
            <p:cNvSpPr/>
            <p:nvPr/>
          </p:nvSpPr>
          <p:spPr>
            <a:xfrm>
              <a:off x="4879781" y="2522957"/>
              <a:ext cx="3434625" cy="3424563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10920" y="2784263"/>
              <a:ext cx="2675019" cy="2993474"/>
            </a:xfrm>
            <a:prstGeom prst="rect">
              <a:avLst/>
            </a:prstGeom>
          </p:spPr>
        </p:pic>
      </p:grpSp>
      <p:sp>
        <p:nvSpPr>
          <p:cNvPr id="9" name="Oval 8"/>
          <p:cNvSpPr/>
          <p:nvPr/>
        </p:nvSpPr>
        <p:spPr>
          <a:xfrm>
            <a:off x="810328" y="2325106"/>
            <a:ext cx="565484" cy="565484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Myriad Pro" panose="020B0503030403020204" pitchFamily="34" charset="0"/>
              </a:rPr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4774493" y="2316293"/>
            <a:ext cx="565484" cy="565484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Myriad Pro" panose="020B0503030403020204" pitchFamily="34" charset="0"/>
              </a:rPr>
              <a:t>3</a:t>
            </a:r>
            <a:endParaRPr lang="en-US" sz="36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06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yriad Pro" panose="020B0503030403020204" pitchFamily="34" charset="0"/>
              </a:rPr>
              <a:t>…With Descriptive Message</a:t>
            </a:r>
            <a:endParaRPr lang="en-US" dirty="0">
              <a:latin typeface="Myriad Pro" panose="020B0503030403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1690690"/>
            <a:ext cx="7886700" cy="378260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441633" y="3016252"/>
            <a:ext cx="3635568" cy="3424563"/>
            <a:chOff x="4441633" y="3016252"/>
            <a:chExt cx="3635568" cy="3424563"/>
          </a:xfrm>
        </p:grpSpPr>
        <p:sp>
          <p:nvSpPr>
            <p:cNvPr id="5" name="Rounded Rectangle 4"/>
            <p:cNvSpPr/>
            <p:nvPr/>
          </p:nvSpPr>
          <p:spPr>
            <a:xfrm>
              <a:off x="4441633" y="3016252"/>
              <a:ext cx="3635568" cy="3424563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8279" y="3347408"/>
              <a:ext cx="2962275" cy="2762250"/>
            </a:xfrm>
            <a:prstGeom prst="rect">
              <a:avLst/>
            </a:prstGeom>
          </p:spPr>
        </p:pic>
      </p:grpSp>
      <p:sp>
        <p:nvSpPr>
          <p:cNvPr id="7" name="Oval 6"/>
          <p:cNvSpPr/>
          <p:nvPr/>
        </p:nvSpPr>
        <p:spPr>
          <a:xfrm>
            <a:off x="4289258" y="3016509"/>
            <a:ext cx="565484" cy="565484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Myriad Pro" panose="020B0503030403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2335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Version Control Systems</a:t>
            </a:r>
            <a:endParaRPr lang="en-US" dirty="0"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pic>
        <p:nvPicPr>
          <p:cNvPr id="4" name="Picture 2" descr="http://siliconangle.com/files/2013/05/git-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573" y="367994"/>
            <a:ext cx="1165094" cy="116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091" y="2540579"/>
            <a:ext cx="1811817" cy="18118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327" y="2437941"/>
            <a:ext cx="2017091" cy="20170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03" y="1983865"/>
            <a:ext cx="2925251" cy="292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9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yriad Pro" panose="020B0503030403020204" pitchFamily="34" charset="0"/>
              </a:rPr>
              <a:t>Squash Commits…</a:t>
            </a:r>
            <a:endParaRPr lang="en-US" dirty="0">
              <a:latin typeface="Myriad Pro" panose="020B0503030403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690688"/>
            <a:ext cx="7891325" cy="378482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441633" y="3016252"/>
            <a:ext cx="3635568" cy="3424563"/>
            <a:chOff x="4441633" y="3016252"/>
            <a:chExt cx="3635568" cy="3424563"/>
          </a:xfrm>
        </p:grpSpPr>
        <p:sp>
          <p:nvSpPr>
            <p:cNvPr id="5" name="Rounded Rectangle 4"/>
            <p:cNvSpPr/>
            <p:nvPr/>
          </p:nvSpPr>
          <p:spPr>
            <a:xfrm>
              <a:off x="4441633" y="3016252"/>
              <a:ext cx="3635568" cy="3424563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78279" y="3347408"/>
              <a:ext cx="2962275" cy="2762250"/>
            </a:xfrm>
            <a:prstGeom prst="rect">
              <a:avLst/>
            </a:prstGeom>
          </p:spPr>
        </p:pic>
      </p:grpSp>
      <p:sp>
        <p:nvSpPr>
          <p:cNvPr id="7" name="Oval 6"/>
          <p:cNvSpPr/>
          <p:nvPr/>
        </p:nvSpPr>
        <p:spPr>
          <a:xfrm>
            <a:off x="4335505" y="2899088"/>
            <a:ext cx="565484" cy="565484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Myriad Pro" panose="020B0503030403020204" pitchFamily="34" charset="0"/>
              </a:rPr>
              <a:t>1</a:t>
            </a:r>
            <a:endParaRPr lang="en-US" sz="36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874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yriad Pro" panose="020B0503030403020204" pitchFamily="34" charset="0"/>
              </a:rPr>
              <a:t>…Using Drag-and-Drop</a:t>
            </a:r>
            <a:endParaRPr lang="en-US" dirty="0">
              <a:latin typeface="Myriad Pro" panose="020B0503030403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7886700" cy="3782606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823911" y="2754995"/>
            <a:ext cx="4085546" cy="3482519"/>
            <a:chOff x="823911" y="2754995"/>
            <a:chExt cx="4085546" cy="3482519"/>
          </a:xfrm>
        </p:grpSpPr>
        <p:sp>
          <p:nvSpPr>
            <p:cNvPr id="5" name="Rounded Rectangle 4"/>
            <p:cNvSpPr/>
            <p:nvPr/>
          </p:nvSpPr>
          <p:spPr>
            <a:xfrm>
              <a:off x="823911" y="2754995"/>
              <a:ext cx="4085546" cy="3482519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882" y="3086151"/>
              <a:ext cx="3838575" cy="276225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5058454" y="2754995"/>
            <a:ext cx="3652157" cy="3482519"/>
            <a:chOff x="5058454" y="2754995"/>
            <a:chExt cx="3652157" cy="3482519"/>
          </a:xfrm>
        </p:grpSpPr>
        <p:sp>
          <p:nvSpPr>
            <p:cNvPr id="6" name="Rounded Rectangle 5"/>
            <p:cNvSpPr/>
            <p:nvPr/>
          </p:nvSpPr>
          <p:spPr>
            <a:xfrm>
              <a:off x="5058454" y="2754995"/>
              <a:ext cx="3652157" cy="3482519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28215" y="3086151"/>
              <a:ext cx="3032013" cy="2827279"/>
            </a:xfrm>
            <a:prstGeom prst="rect">
              <a:avLst/>
            </a:prstGeom>
          </p:spPr>
        </p:pic>
      </p:grpSp>
      <p:sp>
        <p:nvSpPr>
          <p:cNvPr id="10" name="Oval 9"/>
          <p:cNvSpPr/>
          <p:nvPr/>
        </p:nvSpPr>
        <p:spPr>
          <a:xfrm>
            <a:off x="726621" y="2637831"/>
            <a:ext cx="565484" cy="565484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Myriad Pro" panose="020B0503030403020204" pitchFamily="34" charset="0"/>
              </a:rPr>
              <a:t>2</a:t>
            </a:r>
          </a:p>
        </p:txBody>
      </p:sp>
      <p:sp>
        <p:nvSpPr>
          <p:cNvPr id="11" name="Oval 10"/>
          <p:cNvSpPr/>
          <p:nvPr/>
        </p:nvSpPr>
        <p:spPr>
          <a:xfrm>
            <a:off x="5058454" y="2637831"/>
            <a:ext cx="565484" cy="565484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Myriad Pro" panose="020B0503030403020204" pitchFamily="34" charset="0"/>
              </a:rPr>
              <a:t>3</a:t>
            </a:r>
            <a:endParaRPr lang="en-US" sz="36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483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Myriad Pro" panose="020B0503030403020204" pitchFamily="34" charset="0"/>
              </a:rPr>
              <a:t>All Commits Grouped</a:t>
            </a:r>
            <a:endParaRPr lang="en-US" sz="4000" dirty="0">
              <a:latin typeface="Myriad Pro" panose="020B0503030403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7891325" cy="378482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115062" y="2733223"/>
            <a:ext cx="3635568" cy="3424563"/>
            <a:chOff x="4115062" y="2733223"/>
            <a:chExt cx="3635568" cy="3424563"/>
          </a:xfrm>
        </p:grpSpPr>
        <p:sp>
          <p:nvSpPr>
            <p:cNvPr id="4" name="Rounded Rectangle 3"/>
            <p:cNvSpPr/>
            <p:nvPr/>
          </p:nvSpPr>
          <p:spPr>
            <a:xfrm>
              <a:off x="4115062" y="2733223"/>
              <a:ext cx="3635568" cy="3424563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42719" y="3156177"/>
              <a:ext cx="3180303" cy="2689452"/>
            </a:xfrm>
            <a:prstGeom prst="rect">
              <a:avLst/>
            </a:prstGeom>
          </p:spPr>
        </p:pic>
      </p:grpSp>
      <p:sp>
        <p:nvSpPr>
          <p:cNvPr id="7" name="Oval 6"/>
          <p:cNvSpPr/>
          <p:nvPr/>
        </p:nvSpPr>
        <p:spPr>
          <a:xfrm>
            <a:off x="4006516" y="2661958"/>
            <a:ext cx="565484" cy="565484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Myriad Pro" panose="020B0503030403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56708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yriad Pro" panose="020B0503030403020204" pitchFamily="34" charset="0"/>
              </a:rPr>
              <a:t>Squash the Commit</a:t>
            </a:r>
            <a:endParaRPr lang="en-US" dirty="0">
              <a:latin typeface="Myriad Pro" panose="020B0503030403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1" y="1690690"/>
            <a:ext cx="7886699" cy="378260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452386" y="3201761"/>
            <a:ext cx="3287357" cy="1533525"/>
            <a:chOff x="4452386" y="3201761"/>
            <a:chExt cx="3287357" cy="1533525"/>
          </a:xfrm>
        </p:grpSpPr>
        <p:sp>
          <p:nvSpPr>
            <p:cNvPr id="4" name="Rounded Rectangle 3"/>
            <p:cNvSpPr/>
            <p:nvPr/>
          </p:nvSpPr>
          <p:spPr>
            <a:xfrm>
              <a:off x="4452386" y="3201761"/>
              <a:ext cx="3287357" cy="1533525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2218" y="3440735"/>
              <a:ext cx="2677887" cy="1156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304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yriad Pro" panose="020B0503030403020204" pitchFamily="34" charset="0"/>
              </a:rPr>
              <a:t>Oops, Fix the Original Issue!</a:t>
            </a:r>
            <a:endParaRPr lang="en-US" dirty="0">
              <a:latin typeface="Myriad Pro" panose="020B0503030403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94" y="1690690"/>
            <a:ext cx="7800539" cy="374128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550294" y="3037456"/>
            <a:ext cx="5200335" cy="2122374"/>
            <a:chOff x="2550294" y="3037456"/>
            <a:chExt cx="5200335" cy="2122374"/>
          </a:xfrm>
        </p:grpSpPr>
        <p:sp>
          <p:nvSpPr>
            <p:cNvPr id="5" name="Rounded Rectangle 4"/>
            <p:cNvSpPr/>
            <p:nvPr/>
          </p:nvSpPr>
          <p:spPr>
            <a:xfrm>
              <a:off x="2550294" y="3037456"/>
              <a:ext cx="5200335" cy="2122374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l="6007" t="-1690" r="-1031" b="63228"/>
            <a:stretch/>
          </p:blipFill>
          <p:spPr>
            <a:xfrm>
              <a:off x="2902690" y="3189684"/>
              <a:ext cx="4499595" cy="17306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82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yriad Pro" panose="020B0503030403020204" pitchFamily="34" charset="0"/>
              </a:rPr>
              <a:t>Automatic Commit Generation</a:t>
            </a:r>
            <a:endParaRPr lang="en-US" dirty="0">
              <a:latin typeface="Myriad Pro" panose="020B0503030403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1690689"/>
            <a:ext cx="7891326" cy="378482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761331" y="3309596"/>
            <a:ext cx="4109042" cy="3025889"/>
            <a:chOff x="3761331" y="3309596"/>
            <a:chExt cx="4109042" cy="3025889"/>
          </a:xfrm>
        </p:grpSpPr>
        <p:sp>
          <p:nvSpPr>
            <p:cNvPr id="5" name="Rounded Rectangle 4"/>
            <p:cNvSpPr/>
            <p:nvPr/>
          </p:nvSpPr>
          <p:spPr>
            <a:xfrm>
              <a:off x="3761331" y="3309596"/>
              <a:ext cx="4109042" cy="3025889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6519" y="3583101"/>
              <a:ext cx="2962275" cy="2381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251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yanmar Text" panose="020B0502040204020203" pitchFamily="34" charset="0"/>
                <a:cs typeface="Myanmar Text" panose="020B0502040204020203" pitchFamily="34" charset="0"/>
              </a:rPr>
              <a:t>Add Task Context</a:t>
            </a:r>
            <a:endParaRPr lang="en-US" dirty="0"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1" y="1690689"/>
            <a:ext cx="7891326" cy="3784825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5617029" y="2116001"/>
            <a:ext cx="2898321" cy="2934201"/>
          </a:xfrm>
          <a:prstGeom prst="roundRect">
            <a:avLst/>
          </a:prstGeom>
          <a:solidFill>
            <a:srgbClr val="FFFF00">
              <a:alpha val="10000"/>
            </a:srgb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806950" y="1558359"/>
            <a:ext cx="1329621" cy="1576727"/>
            <a:chOff x="2883150" y="1275330"/>
            <a:chExt cx="1329621" cy="1576727"/>
          </a:xfrm>
        </p:grpSpPr>
        <p:sp>
          <p:nvSpPr>
            <p:cNvPr id="6" name="Rounded Rectangle 5"/>
            <p:cNvSpPr/>
            <p:nvPr/>
          </p:nvSpPr>
          <p:spPr>
            <a:xfrm>
              <a:off x="2883150" y="1275330"/>
              <a:ext cx="1329621" cy="1576727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98168" y="1392433"/>
              <a:ext cx="853346" cy="1232611"/>
            </a:xfrm>
            <a:prstGeom prst="rect">
              <a:avLst/>
            </a:prstGeom>
          </p:spPr>
        </p:pic>
      </p:grpSp>
      <p:sp>
        <p:nvSpPr>
          <p:cNvPr id="8" name="Oval 7"/>
          <p:cNvSpPr/>
          <p:nvPr/>
        </p:nvSpPr>
        <p:spPr>
          <a:xfrm>
            <a:off x="2399888" y="1375396"/>
            <a:ext cx="565484" cy="565484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Myriad Pro" panose="020B0503030403020204" pitchFamily="34" charset="0"/>
              </a:rPr>
              <a:t>1</a:t>
            </a:r>
            <a:endParaRPr lang="en-US" sz="3600" dirty="0">
              <a:latin typeface="Myriad Pro" panose="020B0503030403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5477734" y="1990008"/>
            <a:ext cx="565484" cy="565484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Myriad Pro" panose="020B0503030403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0781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yriad Pro" panose="020B0503030403020204" pitchFamily="34" charset="0"/>
              </a:rPr>
              <a:t>Drag-and-Drop Across Branches</a:t>
            </a:r>
            <a:endParaRPr lang="en-US" dirty="0">
              <a:latin typeface="Myriad Pro" panose="020B0503030403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1" y="1690689"/>
            <a:ext cx="7891326" cy="378482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729264" y="1592716"/>
            <a:ext cx="5738335" cy="3882798"/>
            <a:chOff x="1729264" y="1592716"/>
            <a:chExt cx="5738335" cy="3882798"/>
          </a:xfrm>
        </p:grpSpPr>
        <p:sp>
          <p:nvSpPr>
            <p:cNvPr id="5" name="Rounded Rectangle 4"/>
            <p:cNvSpPr/>
            <p:nvPr/>
          </p:nvSpPr>
          <p:spPr>
            <a:xfrm>
              <a:off x="1729264" y="1592716"/>
              <a:ext cx="5738335" cy="3882798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84802" y="2079967"/>
              <a:ext cx="5427258" cy="2983706"/>
            </a:xfrm>
            <a:prstGeom prst="rect">
              <a:avLst/>
            </a:prstGeom>
          </p:spPr>
        </p:pic>
      </p:grpSp>
      <p:sp>
        <p:nvSpPr>
          <p:cNvPr id="8" name="Oval 7"/>
          <p:cNvSpPr/>
          <p:nvPr/>
        </p:nvSpPr>
        <p:spPr>
          <a:xfrm>
            <a:off x="1593818" y="1416510"/>
            <a:ext cx="565484" cy="565484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Myriad Pro" panose="020B0503030403020204" pitchFamily="34" charset="0"/>
              </a:rPr>
              <a:t>1</a:t>
            </a:r>
            <a:endParaRPr lang="en-US" sz="36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39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Myriad Pro" panose="020B0503030403020204" pitchFamily="34" charset="0"/>
              </a:rPr>
              <a:t>Cherry Pick Into Other Branch</a:t>
            </a:r>
            <a:endParaRPr lang="en-US" sz="4000" dirty="0">
              <a:latin typeface="Myriad Pro" panose="020B0503030403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690690"/>
            <a:ext cx="7982113" cy="382836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88692" y="3084059"/>
            <a:ext cx="4127251" cy="3205842"/>
            <a:chOff x="3688692" y="3084059"/>
            <a:chExt cx="4127251" cy="3205842"/>
          </a:xfrm>
        </p:grpSpPr>
        <p:sp>
          <p:nvSpPr>
            <p:cNvPr id="5" name="Rounded Rectangle 4"/>
            <p:cNvSpPr/>
            <p:nvPr/>
          </p:nvSpPr>
          <p:spPr>
            <a:xfrm>
              <a:off x="3688692" y="3084059"/>
              <a:ext cx="4127251" cy="3205842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87655" y="3433083"/>
              <a:ext cx="3549704" cy="2499631"/>
            </a:xfrm>
            <a:prstGeom prst="rect">
              <a:avLst/>
            </a:prstGeom>
          </p:spPr>
        </p:pic>
      </p:grpSp>
      <p:sp>
        <p:nvSpPr>
          <p:cNvPr id="8" name="Oval 7"/>
          <p:cNvSpPr/>
          <p:nvPr/>
        </p:nvSpPr>
        <p:spPr>
          <a:xfrm>
            <a:off x="3555432" y="3084058"/>
            <a:ext cx="565484" cy="565484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Myriad Pro" panose="020B0503030403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0706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yriad Pro" panose="020B0503030403020204" pitchFamily="34" charset="0"/>
              </a:rPr>
              <a:t>Inline Diff</a:t>
            </a:r>
            <a:endParaRPr lang="en-US" dirty="0">
              <a:latin typeface="Myriad Pro" panose="020B0503030403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1" y="1690690"/>
            <a:ext cx="7886700" cy="378260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990295" y="3051400"/>
            <a:ext cx="4127251" cy="2704924"/>
            <a:chOff x="3990295" y="3051400"/>
            <a:chExt cx="4127251" cy="2704924"/>
          </a:xfrm>
        </p:grpSpPr>
        <p:sp>
          <p:nvSpPr>
            <p:cNvPr id="5" name="Rounded Rectangle 4"/>
            <p:cNvSpPr/>
            <p:nvPr/>
          </p:nvSpPr>
          <p:spPr>
            <a:xfrm>
              <a:off x="3990295" y="3051400"/>
              <a:ext cx="4127251" cy="2704924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1809" y="3436395"/>
              <a:ext cx="3663347" cy="19302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099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yriad Pro" panose="020B0503030403020204" pitchFamily="34" charset="0"/>
              </a:rPr>
              <a:t>Version Control Systems</a:t>
            </a:r>
            <a:endParaRPr lang="en-US" dirty="0">
              <a:latin typeface="Myriad Pro" panose="020B0503030403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spcBef>
                <a:spcPts val="2400"/>
              </a:spcBef>
              <a:buNone/>
            </a:pPr>
            <a:r>
              <a:rPr lang="en-US" i="1" dirty="0" smtClean="0">
                <a:latin typeface="Myriad Pro" panose="020B0503030403020204" pitchFamily="34" charset="0"/>
              </a:rPr>
              <a:t>Commit</a:t>
            </a:r>
            <a:r>
              <a:rPr lang="en-US" dirty="0">
                <a:latin typeface="Myriad Pro" panose="020B0503030403020204" pitchFamily="34" charset="0"/>
              </a:rPr>
              <a:t>:</a:t>
            </a:r>
            <a:r>
              <a:rPr lang="en-US" dirty="0" smtClean="0">
                <a:latin typeface="Myriad Pro" panose="020B0503030403020204" pitchFamily="34" charset="0"/>
              </a:rPr>
              <a:t> An atomic set of changes with respect to a previous state.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dirty="0" smtClean="0">
                <a:latin typeface="Myriad Pro" panose="020B0503030403020204" pitchFamily="34" charset="0"/>
              </a:rPr>
              <a:t>Sequences of commits form a </a:t>
            </a:r>
            <a:r>
              <a:rPr lang="en-US" i="1" dirty="0" smtClean="0">
                <a:latin typeface="Myriad Pro" panose="020B0503030403020204" pitchFamily="34" charset="0"/>
              </a:rPr>
              <a:t>commit history</a:t>
            </a:r>
            <a:r>
              <a:rPr lang="en-US" dirty="0" smtClean="0">
                <a:latin typeface="Myriad Pro" panose="020B0503030403020204" pitchFamily="34" charset="0"/>
              </a:rPr>
              <a:t>.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i="1" dirty="0" smtClean="0">
                <a:latin typeface="Myriad Pro" panose="020B0503030403020204" pitchFamily="34" charset="0"/>
              </a:rPr>
              <a:t>History revision</a:t>
            </a:r>
            <a:r>
              <a:rPr lang="en-US" dirty="0" smtClean="0">
                <a:latin typeface="Myriad Pro" panose="020B0503030403020204" pitchFamily="34" charset="0"/>
              </a:rPr>
              <a:t> allows you to rearrange </a:t>
            </a:r>
            <a:r>
              <a:rPr lang="en-US" dirty="0">
                <a:latin typeface="Myriad Pro" panose="020B0503030403020204" pitchFamily="34" charset="0"/>
              </a:rPr>
              <a:t>commits </a:t>
            </a:r>
            <a:r>
              <a:rPr lang="en-US" dirty="0" smtClean="0">
                <a:latin typeface="Myriad Pro" panose="020B0503030403020204" pitchFamily="34" charset="0"/>
              </a:rPr>
              <a:t>(</a:t>
            </a:r>
            <a:r>
              <a:rPr lang="en-US" dirty="0">
                <a:latin typeface="Myriad Pro" panose="020B0503030403020204" pitchFamily="34" charset="0"/>
              </a:rPr>
              <a:t>e.g. </a:t>
            </a:r>
            <a:r>
              <a:rPr lang="en-US" i="1" dirty="0">
                <a:latin typeface="Myriad Pro" panose="020B0503030403020204" pitchFamily="34" charset="0"/>
              </a:rPr>
              <a:t>squash</a:t>
            </a:r>
            <a:r>
              <a:rPr lang="en-US" dirty="0">
                <a:latin typeface="Myriad Pro" panose="020B0503030403020204" pitchFamily="34" charset="0"/>
              </a:rPr>
              <a:t>).</a:t>
            </a:r>
            <a:endParaRPr lang="en-US" dirty="0" smtClean="0">
              <a:latin typeface="Myriad Pro" panose="020B0503030403020204" pitchFamily="34" charset="0"/>
            </a:endParaRPr>
          </a:p>
        </p:txBody>
      </p:sp>
      <p:pic>
        <p:nvPicPr>
          <p:cNvPr id="1028" name="Picture 4" descr="http://nvie.com/img/fb@2x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682" r="-1867" b="559"/>
          <a:stretch/>
        </p:blipFill>
        <p:spPr bwMode="auto">
          <a:xfrm>
            <a:off x="1643289" y="1640114"/>
            <a:ext cx="1782082" cy="407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3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yriad Pro" panose="020B0503030403020204" pitchFamily="34" charset="0"/>
              </a:rPr>
              <a:t>Benefits</a:t>
            </a:r>
            <a:endParaRPr lang="en-US" dirty="0">
              <a:latin typeface="Myriad Pro" panose="020B0503030403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dirty="0" smtClean="0">
                <a:latin typeface="Myriad Pro" panose="020B0503030403020204" pitchFamily="34" charset="0"/>
              </a:rPr>
              <a:t>Automatic commits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dirty="0" smtClean="0">
                <a:latin typeface="Myriad Pro" panose="020B0503030403020204" pitchFamily="34" charset="0"/>
              </a:rPr>
              <a:t>Fast rearranging of commitments</a:t>
            </a:r>
          </a:p>
          <a:p>
            <a:pPr marL="514350" indent="-514350">
              <a:spcBef>
                <a:spcPts val="2400"/>
              </a:spcBef>
              <a:buFont typeface="+mj-lt"/>
              <a:buAutoNum type="arabicPeriod"/>
            </a:pPr>
            <a:r>
              <a:rPr lang="en-US" dirty="0" smtClean="0">
                <a:latin typeface="Myriad Pro" panose="020B0503030403020204" pitchFamily="34" charset="0"/>
              </a:rPr>
              <a:t>Compare code contexts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069" y="786377"/>
            <a:ext cx="2998362" cy="17966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418" y="3484620"/>
            <a:ext cx="3032013" cy="28272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4634299"/>
            <a:ext cx="3663347" cy="1930262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4790327" y="745165"/>
            <a:ext cx="565484" cy="565484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Myriad Pro" panose="020B0503030403020204" pitchFamily="34" charset="0"/>
              </a:rPr>
              <a:t>1</a:t>
            </a:r>
            <a:endParaRPr lang="en-US" sz="3600" dirty="0">
              <a:latin typeface="Myriad Pro" panose="020B0503030403020204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790327" y="3435810"/>
            <a:ext cx="565484" cy="565484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Myriad Pro" panose="020B0503030403020204" pitchFamily="34" charset="0"/>
              </a:rPr>
              <a:t>2</a:t>
            </a:r>
          </a:p>
        </p:txBody>
      </p:sp>
      <p:sp>
        <p:nvSpPr>
          <p:cNvPr id="16" name="Oval 15"/>
          <p:cNvSpPr/>
          <p:nvPr/>
        </p:nvSpPr>
        <p:spPr>
          <a:xfrm>
            <a:off x="259216" y="4499363"/>
            <a:ext cx="565484" cy="565484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Myriad Pro" panose="020B0503030403020204" pitchFamily="34" charset="0"/>
              </a:rPr>
              <a:t>3</a:t>
            </a:r>
            <a:endParaRPr lang="en-US" sz="36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56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yriad Pro" panose="020B0503030403020204" pitchFamily="34" charset="0"/>
              </a:rPr>
              <a:t>Challenges</a:t>
            </a:r>
            <a:endParaRPr lang="en-US" dirty="0">
              <a:latin typeface="Myriad Pro" panose="020B0503030403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1800"/>
              </a:spcBef>
              <a:buNone/>
            </a:pPr>
            <a:r>
              <a:rPr lang="en-US" b="1" dirty="0" smtClean="0">
                <a:latin typeface="Myriad Pro" panose="020B0503030403020204" pitchFamily="34" charset="0"/>
              </a:rPr>
              <a:t>Technical</a:t>
            </a:r>
          </a:p>
          <a:p>
            <a:pPr marL="457200" lvl="1" indent="0">
              <a:spcBef>
                <a:spcPts val="1800"/>
              </a:spcBef>
              <a:buNone/>
            </a:pPr>
            <a:r>
              <a:rPr lang="en-US" dirty="0" smtClean="0">
                <a:latin typeface="Myriad Pro" panose="020B0503030403020204" pitchFamily="34" charset="0"/>
              </a:rPr>
              <a:t>Require techniques that can automatically generate commit histories in real time. (Negara, 2012; Hayashi, 2012; Barnett, 2015; </a:t>
            </a:r>
            <a:r>
              <a:rPr lang="en-US" dirty="0" smtClean="0">
                <a:latin typeface="Myriad Pro" panose="020B0503030403020204" pitchFamily="34" charset="0"/>
                <a:cs typeface="Myanmar Text" panose="020B0502040204020203" pitchFamily="34" charset="0"/>
              </a:rPr>
              <a:t>Linares-</a:t>
            </a:r>
            <a:r>
              <a:rPr lang="en-US" dirty="0" err="1" smtClean="0">
                <a:latin typeface="Myriad Pro" panose="020B0503030403020204" pitchFamily="34" charset="0"/>
                <a:cs typeface="Myanmar Text" panose="020B0502040204020203" pitchFamily="34" charset="0"/>
              </a:rPr>
              <a:t>Vásquez</a:t>
            </a:r>
            <a:r>
              <a:rPr lang="en-US" dirty="0" smtClean="0">
                <a:latin typeface="Myriad Pro" panose="020B0503030403020204" pitchFamily="34" charset="0"/>
                <a:cs typeface="Myanmar Text" panose="020B0502040204020203" pitchFamily="34" charset="0"/>
              </a:rPr>
              <a:t>,</a:t>
            </a:r>
            <a:r>
              <a:rPr lang="en-US" dirty="0" smtClean="0"/>
              <a:t> 2015</a:t>
            </a:r>
            <a:r>
              <a:rPr lang="en-US" dirty="0" smtClean="0">
                <a:latin typeface="Myriad Pro" panose="020B0503030403020204" pitchFamily="34" charset="0"/>
              </a:rPr>
              <a:t>)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b="1" dirty="0" smtClean="0">
                <a:latin typeface="Myriad Pro" panose="020B0503030403020204" pitchFamily="34" charset="0"/>
              </a:rPr>
              <a:t>Usability</a:t>
            </a:r>
          </a:p>
          <a:p>
            <a:pPr marL="457200" lvl="1" indent="0">
              <a:spcBef>
                <a:spcPts val="1800"/>
              </a:spcBef>
              <a:buNone/>
            </a:pPr>
            <a:r>
              <a:rPr lang="en-US" dirty="0" smtClean="0">
                <a:latin typeface="Myriad Pro" panose="020B0503030403020204" pitchFamily="34" charset="0"/>
              </a:rPr>
              <a:t>Cognitive benefits to treating commits as a separate activity.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1" y="319090"/>
            <a:ext cx="1371599" cy="137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5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yriad Pro" panose="020B0503030403020204" pitchFamily="34" charset="0"/>
              </a:rPr>
              <a:t>Thanks!</a:t>
            </a:r>
            <a:endParaRPr lang="en-US" dirty="0">
              <a:latin typeface="Myriad Pro" panose="020B0503030403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2400"/>
              </a:spcBef>
              <a:buNone/>
            </a:pPr>
            <a:r>
              <a:rPr lang="en-US" dirty="0" smtClean="0">
                <a:latin typeface="Myriad Pro" panose="020B0503030403020204" pitchFamily="34" charset="0"/>
              </a:rPr>
              <a:t>Our insight is that tools support </a:t>
            </a:r>
            <a:r>
              <a:rPr lang="en-US" b="1" dirty="0" smtClean="0">
                <a:latin typeface="Myriad Pro" panose="020B0503030403020204" pitchFamily="34" charset="0"/>
              </a:rPr>
              <a:t>systematic</a:t>
            </a:r>
            <a:r>
              <a:rPr lang="en-US" dirty="0" smtClean="0">
                <a:latin typeface="Myriad Pro" panose="020B0503030403020204" pitchFamily="34" charset="0"/>
              </a:rPr>
              <a:t> editing, but developers prefer </a:t>
            </a:r>
            <a:r>
              <a:rPr lang="en-US" b="1" dirty="0" smtClean="0">
                <a:latin typeface="Myriad Pro" panose="020B0503030403020204" pitchFamily="34" charset="0"/>
              </a:rPr>
              <a:t>as-needed</a:t>
            </a:r>
            <a:r>
              <a:rPr lang="en-US" dirty="0" smtClean="0">
                <a:latin typeface="Myriad Pro" panose="020B0503030403020204" pitchFamily="34" charset="0"/>
              </a:rPr>
              <a:t> workflows.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b="1" dirty="0" smtClean="0">
                <a:latin typeface="Myriad Pro" panose="020B0503030403020204" pitchFamily="34" charset="0"/>
              </a:rPr>
              <a:t>Blend</a:t>
            </a:r>
            <a:r>
              <a:rPr lang="en-US" dirty="0" smtClean="0">
                <a:latin typeface="Myriad Pro" panose="020B0503030403020204" pitchFamily="34" charset="0"/>
              </a:rPr>
              <a:t> coding activities with commit activities and treat </a:t>
            </a:r>
            <a:r>
              <a:rPr lang="en-US" b="1" dirty="0" smtClean="0">
                <a:latin typeface="Myriad Pro" panose="020B0503030403020204" pitchFamily="34" charset="0"/>
              </a:rPr>
              <a:t>exceptions as routine</a:t>
            </a:r>
            <a:r>
              <a:rPr lang="en-US" dirty="0" smtClean="0">
                <a:latin typeface="Myriad Pro" panose="020B0503030403020204" pitchFamily="34" charset="0"/>
              </a:rPr>
              <a:t>.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dirty="0" smtClean="0">
                <a:latin typeface="Myriad Pro" panose="020B0503030403020204" pitchFamily="34" charset="0"/>
              </a:rPr>
              <a:t>Developers can construct commit histories that </a:t>
            </a:r>
            <a:r>
              <a:rPr lang="en-US" b="1" dirty="0" smtClean="0">
                <a:latin typeface="Myriad Pro" panose="020B0503030403020204" pitchFamily="34" charset="0"/>
              </a:rPr>
              <a:t>adhere to best practices</a:t>
            </a:r>
            <a:r>
              <a:rPr lang="en-US" dirty="0" smtClean="0">
                <a:latin typeface="Myriad Pro" panose="020B0503030403020204" pitchFamily="34" charset="0"/>
              </a:rPr>
              <a:t> with less cognitive effort.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069131" y="5269879"/>
            <a:ext cx="2318064" cy="80752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@barik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628650" y="5269879"/>
            <a:ext cx="5220195" cy="80752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go.barik.net/icsenier2015</a:t>
            </a:r>
            <a:endParaRPr lang="en-US" sz="3600" dirty="0"/>
          </a:p>
        </p:txBody>
      </p:sp>
      <p:pic>
        <p:nvPicPr>
          <p:cNvPr id="6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999" y="4952603"/>
            <a:ext cx="726532" cy="66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47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yriad Pro" panose="020B0503030403020204" pitchFamily="34" charset="0"/>
              </a:rPr>
              <a:t>Theory (Best Practices)</a:t>
            </a:r>
            <a:endParaRPr lang="en-US" dirty="0">
              <a:latin typeface="Myriad Pro" panose="020B0503030403020204" pitchFamily="34" charset="0"/>
            </a:endParaRPr>
          </a:p>
        </p:txBody>
      </p:sp>
      <p:pic>
        <p:nvPicPr>
          <p:cNvPr id="7170" name="Picture 2" descr="http://36.media.tumblr.com/27988519abc48cf1a1e240adf0ceb25f/tumblr_nkyvboDyaa1qzg45so1_128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4287"/>
            <a:ext cx="9252857" cy="592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14674" y="3931326"/>
            <a:ext cx="7886700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Myriad Pro" panose="020B0503030403020204" pitchFamily="34" charset="0"/>
              </a:rPr>
              <a:t>“Each </a:t>
            </a:r>
            <a:r>
              <a:rPr lang="en-US" sz="2400" dirty="0">
                <a:latin typeface="Myriad Pro" panose="020B0503030403020204" pitchFamily="34" charset="0"/>
              </a:rPr>
              <a:t>commit should have a </a:t>
            </a:r>
            <a:r>
              <a:rPr lang="en-US" sz="2400" b="1" dirty="0">
                <a:latin typeface="Myriad Pro" panose="020B0503030403020204" pitchFamily="34" charset="0"/>
              </a:rPr>
              <a:t>single purpose </a:t>
            </a:r>
            <a:r>
              <a:rPr lang="en-US" sz="2400" dirty="0">
                <a:latin typeface="Myriad Pro" panose="020B0503030403020204" pitchFamily="34" charset="0"/>
              </a:rPr>
              <a:t>and should completely implement that purpose … </a:t>
            </a:r>
            <a:r>
              <a:rPr lang="en-US" sz="2400" dirty="0" smtClean="0">
                <a:latin typeface="Myriad Pro" panose="020B0503030403020204" pitchFamily="34" charset="0"/>
              </a:rPr>
              <a:t>the </a:t>
            </a:r>
            <a:r>
              <a:rPr lang="en-US" sz="2400" dirty="0">
                <a:latin typeface="Myriad Pro" panose="020B0503030403020204" pitchFamily="34" charset="0"/>
              </a:rPr>
              <a:t>utility of the </a:t>
            </a:r>
            <a:r>
              <a:rPr lang="en-US" sz="2400" b="1" dirty="0">
                <a:latin typeface="Myriad Pro" panose="020B0503030403020204" pitchFamily="34" charset="0"/>
              </a:rPr>
              <a:t>version control history is compromised</a:t>
            </a:r>
            <a:r>
              <a:rPr lang="en-US" sz="2400" dirty="0">
                <a:latin typeface="Myriad Pro" panose="020B0503030403020204" pitchFamily="34" charset="0"/>
              </a:rPr>
              <a:t> if one commit contains code that serves multiple </a:t>
            </a:r>
            <a:r>
              <a:rPr lang="en-US" sz="2400" dirty="0" smtClean="0">
                <a:latin typeface="Myriad Pro" panose="020B0503030403020204" pitchFamily="34" charset="0"/>
              </a:rPr>
              <a:t>purposes.” (Ernst, 2014)</a:t>
            </a:r>
            <a:endParaRPr lang="en-US" sz="2400" dirty="0">
              <a:latin typeface="Myriad Pro" panose="020B0503030403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1050" y="2142642"/>
            <a:ext cx="7886700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Myriad Pro" panose="020B0503030403020204" pitchFamily="34" charset="0"/>
              </a:rPr>
              <a:t>“To </a:t>
            </a:r>
            <a:r>
              <a:rPr lang="en-US" sz="2400" dirty="0">
                <a:latin typeface="Myriad Pro" panose="020B0503030403020204" pitchFamily="34" charset="0"/>
              </a:rPr>
              <a:t>my mind, half the reason to have code reviews and continuous integration is to </a:t>
            </a:r>
            <a:r>
              <a:rPr lang="en-US" sz="2400" b="1" dirty="0">
                <a:latin typeface="Myriad Pro" panose="020B0503030403020204" pitchFamily="34" charset="0"/>
              </a:rPr>
              <a:t>make sure that the project history is coherent</a:t>
            </a:r>
            <a:r>
              <a:rPr lang="en-US" sz="2400" dirty="0">
                <a:latin typeface="Myriad Pro" panose="020B0503030403020204" pitchFamily="34" charset="0"/>
              </a:rPr>
              <a:t> and bisectable</a:t>
            </a:r>
            <a:r>
              <a:rPr lang="en-US" sz="2400" dirty="0" smtClean="0">
                <a:latin typeface="Myriad Pro" panose="020B0503030403020204" pitchFamily="34" charset="0"/>
              </a:rPr>
              <a:t>.” (HN poster, 2014)</a:t>
            </a:r>
            <a:endParaRPr lang="en-US" sz="24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13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36.media.tumblr.com/4a6897275cb42a0303f9de5a1fad208c/tumblr_nnlh0innqo1qzg45so1_128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8428"/>
            <a:ext cx="9252857" cy="692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yriad Pro" panose="020B0503030403020204" pitchFamily="34" charset="0"/>
              </a:rPr>
              <a:t>Reality</a:t>
            </a:r>
            <a:endParaRPr lang="en-US" dirty="0">
              <a:latin typeface="Myriad Pro" panose="020B0503030403020204" pitchFamily="34" charset="0"/>
            </a:endParaRPr>
          </a:p>
        </p:txBody>
      </p:sp>
      <p:pic>
        <p:nvPicPr>
          <p:cNvPr id="1028" name="Picture 4" descr="Git Commi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02" y="3916345"/>
            <a:ext cx="4821202" cy="274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38942" y="1838769"/>
            <a:ext cx="6945086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Myriad Pro" panose="020B0503030403020204" pitchFamily="34" charset="0"/>
              </a:rPr>
              <a:t>“Personally</a:t>
            </a:r>
            <a:r>
              <a:rPr lang="en-US" sz="2400" dirty="0">
                <a:latin typeface="Myriad Pro" panose="020B0503030403020204" pitchFamily="34" charset="0"/>
              </a:rPr>
              <a:t>, I commit early and often and then let the </a:t>
            </a:r>
            <a:r>
              <a:rPr lang="en-US" sz="2400" b="1" dirty="0">
                <a:latin typeface="Myriad Pro" panose="020B0503030403020204" pitchFamily="34" charset="0"/>
              </a:rPr>
              <a:t>sausage making </a:t>
            </a:r>
            <a:r>
              <a:rPr lang="en-US" sz="2400" dirty="0">
                <a:latin typeface="Myriad Pro" panose="020B0503030403020204" pitchFamily="34" charset="0"/>
              </a:rPr>
              <a:t>be seen by all except in the most formal of </a:t>
            </a:r>
            <a:r>
              <a:rPr lang="en-US" sz="2400" dirty="0" smtClean="0">
                <a:latin typeface="Myriad Pro" panose="020B0503030403020204" pitchFamily="34" charset="0"/>
              </a:rPr>
              <a:t>circumstances.” (Robertson, 2012)</a:t>
            </a:r>
            <a:endParaRPr lang="en-US" sz="24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95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://images5.fanpop.com/image/photos/28800000/Tangled-Wallpaper-tangled-28834670-1280-80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98" r="-1"/>
          <a:stretch/>
        </p:blipFill>
        <p:spPr bwMode="auto">
          <a:xfrm>
            <a:off x="5532121" y="1825625"/>
            <a:ext cx="4297680" cy="57138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Myriad Pro" panose="020B0503030403020204" pitchFamily="34" charset="0"/>
              </a:rPr>
              <a:t>Incomplete and Tangled Commits</a:t>
            </a:r>
            <a:endParaRPr lang="en-US" sz="4000" dirty="0">
              <a:latin typeface="Myriad Pro" panose="020B0503030403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28649" y="1825625"/>
            <a:ext cx="4095751" cy="4351338"/>
          </a:xfrm>
          <a:noFill/>
        </p:spPr>
        <p:txBody>
          <a:bodyPr>
            <a:normAutofit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dirty="0" smtClean="0">
                <a:latin typeface="Myriad Pro" panose="020B0503030403020204" pitchFamily="34" charset="0"/>
              </a:rPr>
              <a:t>Commit messages are incomplete or incorrect.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dirty="0" smtClean="0">
                <a:latin typeface="Myriad Pro" panose="020B0503030403020204" pitchFamily="34" charset="0"/>
              </a:rPr>
              <a:t>Make merges difficult, and hinder effective code reviews.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dirty="0" smtClean="0">
                <a:latin typeface="Myriad Pro" panose="020B0503030403020204" pitchFamily="34" charset="0"/>
              </a:rPr>
              <a:t>(Kirinuki, 2014)</a:t>
            </a:r>
            <a:endParaRPr lang="en-US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5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latin typeface="Myriad Pro" panose="020B0503030403020204" pitchFamily="34" charset="0"/>
              </a:rPr>
              <a:t>Insight</a:t>
            </a:r>
            <a:r>
              <a:rPr lang="en-US" sz="4000" dirty="0" smtClean="0">
                <a:latin typeface="Myriad Pro" panose="020B0503030403020204" pitchFamily="34" charset="0"/>
              </a:rPr>
              <a:t>: Conflicting Expectations</a:t>
            </a:r>
            <a:endParaRPr lang="en-US" sz="4000" dirty="0">
              <a:latin typeface="Myriad Pro" panose="020B0503030403020204" pitchFamily="34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777" y="1426029"/>
            <a:ext cx="2305050" cy="23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178" y="1426029"/>
            <a:ext cx="2155371" cy="21553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53637" y="3581399"/>
            <a:ext cx="2435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Myriad Pro" panose="020B0503030403020204" pitchFamily="34" charset="0"/>
                <a:cs typeface="Myanmar Text" panose="020B0502040204020203" pitchFamily="34" charset="0"/>
              </a:rPr>
              <a:t>As-Needed</a:t>
            </a:r>
            <a:endParaRPr lang="en-US" sz="3600" b="1" dirty="0">
              <a:latin typeface="Myriad Pro" panose="020B0503030403020204" pitchFamily="34" charset="0"/>
              <a:cs typeface="Myanmar Text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3469" y="3581400"/>
            <a:ext cx="24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Myriad Pro" panose="020B0503030403020204" pitchFamily="34" charset="0"/>
                <a:cs typeface="Myanmar Text" panose="020B0502040204020203" pitchFamily="34" charset="0"/>
              </a:rPr>
              <a:t>Systematic</a:t>
            </a:r>
            <a:endParaRPr lang="en-US" sz="3600" b="1" dirty="0">
              <a:latin typeface="Myriad Pro" panose="020B0503030403020204" pitchFamily="34" charset="0"/>
              <a:cs typeface="Myanmar Text" panose="020B0502040204020203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4568325" y="1426029"/>
            <a:ext cx="3676" cy="51816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777" y="4016829"/>
            <a:ext cx="2480582" cy="2480582"/>
          </a:xfrm>
          <a:prstGeom prst="rect">
            <a:avLst/>
          </a:prstGeom>
        </p:spPr>
      </p:pic>
      <p:pic>
        <p:nvPicPr>
          <p:cNvPr id="14" name="Picture 2" descr="http://siliconangle.com/files/2013/05/git-log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759" y="4775131"/>
            <a:ext cx="963978" cy="96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47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yriad Pro" panose="020B0503030403020204" pitchFamily="34" charset="0"/>
              </a:rPr>
              <a:t>Evidence of Incompatibility</a:t>
            </a:r>
            <a:endParaRPr lang="en-US" dirty="0">
              <a:latin typeface="Myriad Pro" panose="020B0503030403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3600"/>
              </a:spcBef>
              <a:buNone/>
            </a:pPr>
            <a:r>
              <a:rPr lang="en-US" dirty="0" smtClean="0">
                <a:latin typeface="Myriad Pro" panose="020B0503030403020204" pitchFamily="34" charset="0"/>
              </a:rPr>
              <a:t>Refactoring operations are performed frequently, but </a:t>
            </a:r>
            <a:r>
              <a:rPr lang="en-US" b="1" dirty="0" smtClean="0">
                <a:latin typeface="Myriad Pro" panose="020B0503030403020204" pitchFamily="34" charset="0"/>
              </a:rPr>
              <a:t>interleaved with other types of programming activity</a:t>
            </a:r>
            <a:r>
              <a:rPr lang="en-US" dirty="0" smtClean="0">
                <a:latin typeface="Myriad Pro" panose="020B0503030403020204" pitchFamily="34" charset="0"/>
              </a:rPr>
              <a:t> (Murphy-Hill, 2012).</a:t>
            </a:r>
          </a:p>
          <a:p>
            <a:pPr marL="0" indent="0">
              <a:spcBef>
                <a:spcPts val="3600"/>
              </a:spcBef>
              <a:buNone/>
            </a:pPr>
            <a:r>
              <a:rPr lang="en-US" dirty="0" smtClean="0">
                <a:latin typeface="Myriad Pro" panose="020B0503030403020204" pitchFamily="34" charset="0"/>
              </a:rPr>
              <a:t>46% of refactored program entities are </a:t>
            </a:r>
            <a:r>
              <a:rPr lang="en-US" b="1" dirty="0" smtClean="0">
                <a:latin typeface="Myriad Pro" panose="020B0503030403020204" pitchFamily="34" charset="0"/>
              </a:rPr>
              <a:t>interspersed with other changes</a:t>
            </a:r>
            <a:r>
              <a:rPr lang="en-US" dirty="0" smtClean="0">
                <a:latin typeface="Myriad Pro" panose="020B0503030403020204" pitchFamily="34" charset="0"/>
              </a:rPr>
              <a:t> (Negara, 2012).</a:t>
            </a:r>
          </a:p>
          <a:p>
            <a:pPr marL="0" indent="0">
              <a:spcBef>
                <a:spcPts val="3600"/>
              </a:spcBef>
              <a:buNone/>
            </a:pPr>
            <a:r>
              <a:rPr lang="en-US" dirty="0" smtClean="0">
                <a:latin typeface="Myriad Pro" panose="020B0503030403020204" pitchFamily="34" charset="0"/>
              </a:rPr>
              <a:t>20%-60% of commits </a:t>
            </a:r>
            <a:r>
              <a:rPr lang="en-US" b="1" dirty="0" smtClean="0">
                <a:latin typeface="Myriad Pro" panose="020B0503030403020204" pitchFamily="34" charset="0"/>
              </a:rPr>
              <a:t>intersperse peripheral changes</a:t>
            </a:r>
            <a:r>
              <a:rPr lang="en-US" dirty="0" smtClean="0">
                <a:latin typeface="Myriad Pro" panose="020B0503030403020204" pitchFamily="34" charset="0"/>
              </a:rPr>
              <a:t>, such as code formatting (Kusunoki, 2013).</a:t>
            </a:r>
          </a:p>
          <a:p>
            <a:pPr marL="0" indent="0">
              <a:buNone/>
            </a:pPr>
            <a:endParaRPr lang="en-US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60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latin typeface="Myriad Pro" panose="020B0503030403020204" pitchFamily="34" charset="0"/>
              </a:rPr>
              <a:t>First Problem</a:t>
            </a:r>
            <a:r>
              <a:rPr lang="en-US" sz="3600" dirty="0" smtClean="0">
                <a:latin typeface="Myriad Pro" panose="020B0503030403020204" pitchFamily="34" charset="0"/>
              </a:rPr>
              <a:t>: Context Switching</a:t>
            </a:r>
            <a:endParaRPr lang="en-US" sz="3600" dirty="0">
              <a:latin typeface="Myriad Pro" panose="020B050303040302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Myriad Pro" panose="020B0503030403020204" pitchFamily="34" charset="0"/>
              </a:rPr>
              <a:t>Revision activities are typically performed as a distinct activity from coding.</a:t>
            </a:r>
            <a:endParaRPr lang="en-US" dirty="0">
              <a:latin typeface="Myriad Pro" panose="020B0503030403020204" pitchFamily="34" charset="0"/>
            </a:endParaRPr>
          </a:p>
        </p:txBody>
      </p:sp>
      <p:pic>
        <p:nvPicPr>
          <p:cNvPr id="4" name="Picture 4" descr="https://www.jetbrains.com/idea/img/version13/overview-javae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2659" r="-50" b="22579"/>
          <a:stretch/>
        </p:blipFill>
        <p:spPr bwMode="auto">
          <a:xfrm>
            <a:off x="628650" y="2949734"/>
            <a:ext cx="804672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sourcetreeapp.com/images/sourcetree_hero_win_full_interface_windows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89" b="10497"/>
          <a:stretch/>
        </p:blipFill>
        <p:spPr bwMode="auto">
          <a:xfrm>
            <a:off x="889907" y="3616643"/>
            <a:ext cx="8046720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80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9559</TotalTime>
  <Words>1314</Words>
  <Application>Microsoft Office PowerPoint</Application>
  <PresentationFormat>On-screen Show (4:3)</PresentationFormat>
  <Paragraphs>175</Paragraphs>
  <Slides>32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Myanmar Text</vt:lpstr>
      <vt:lpstr>Myriad Pro</vt:lpstr>
      <vt:lpstr>Office Theme</vt:lpstr>
      <vt:lpstr>Commit Bubbles</vt:lpstr>
      <vt:lpstr>Version Control Systems</vt:lpstr>
      <vt:lpstr>Version Control Systems</vt:lpstr>
      <vt:lpstr>Theory (Best Practices)</vt:lpstr>
      <vt:lpstr>Reality</vt:lpstr>
      <vt:lpstr>Incomplete and Tangled Commits</vt:lpstr>
      <vt:lpstr>Insight: Conflicting Expectations</vt:lpstr>
      <vt:lpstr>Evidence of Incompatibility</vt:lpstr>
      <vt:lpstr>First Problem: Context Switching</vt:lpstr>
      <vt:lpstr>Second Problem: Revision is Exceptional</vt:lpstr>
      <vt:lpstr>Our Vision</vt:lpstr>
      <vt:lpstr>Let’s Talk About Commit Bubbles</vt:lpstr>
      <vt:lpstr>Fragment-oriented IDEs</vt:lpstr>
      <vt:lpstr>Commit Bubbles User Story</vt:lpstr>
      <vt:lpstr>Extract Method Selection</vt:lpstr>
      <vt:lpstr>A few more fix-ups…</vt:lpstr>
      <vt:lpstr>Commits Too Fine-Grained?</vt:lpstr>
      <vt:lpstr>Replace Default Message…</vt:lpstr>
      <vt:lpstr>…With Descriptive Message</vt:lpstr>
      <vt:lpstr>Squash Commits…</vt:lpstr>
      <vt:lpstr>…Using Drag-and-Drop</vt:lpstr>
      <vt:lpstr>All Commits Grouped</vt:lpstr>
      <vt:lpstr>Squash the Commit</vt:lpstr>
      <vt:lpstr>Oops, Fix the Original Issue!</vt:lpstr>
      <vt:lpstr>Automatic Commit Generation</vt:lpstr>
      <vt:lpstr>Add Task Context</vt:lpstr>
      <vt:lpstr>Drag-and-Drop Across Branches</vt:lpstr>
      <vt:lpstr>Cherry Pick Into Other Branch</vt:lpstr>
      <vt:lpstr>Inline Diff</vt:lpstr>
      <vt:lpstr>Benefits</vt:lpstr>
      <vt:lpstr>Challenges</vt:lpstr>
      <vt:lpstr>Thanks!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Titus Barik</dc:creator>
  <cp:lastModifiedBy>Titus Barik</cp:lastModifiedBy>
  <cp:revision>2017</cp:revision>
  <dcterms:created xsi:type="dcterms:W3CDTF">2014-07-23T03:48:15Z</dcterms:created>
  <dcterms:modified xsi:type="dcterms:W3CDTF">2015-05-21T12:13:07Z</dcterms:modified>
</cp:coreProperties>
</file>